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57" r:id="rId5"/>
    <p:sldId id="258"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3411FEE-638D-4CA8-B0D6-4AC7DE383DA3}" type="datetimeFigureOut">
              <a:rPr lang="tr-TR" smtClean="0"/>
              <a:t>29.04.2022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893F3F9-AFA1-44D0-9829-2E4F557E862E}" type="slidenum">
              <a:rPr lang="tr-TR" smtClean="0"/>
              <a:t>‹#›</a:t>
            </a:fld>
            <a:endParaRPr lang="tr-TR"/>
          </a:p>
        </p:txBody>
      </p:sp>
    </p:spTree>
    <p:extLst>
      <p:ext uri="{BB962C8B-B14F-4D97-AF65-F5344CB8AC3E}">
        <p14:creationId xmlns:p14="http://schemas.microsoft.com/office/powerpoint/2010/main" val="1464917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411FEE-638D-4CA8-B0D6-4AC7DE383DA3}" type="datetimeFigureOut">
              <a:rPr lang="tr-TR" smtClean="0"/>
              <a:t>29.04.2022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893F3F9-AFA1-44D0-9829-2E4F557E862E}" type="slidenum">
              <a:rPr lang="tr-TR" smtClean="0"/>
              <a:t>‹#›</a:t>
            </a:fld>
            <a:endParaRPr lang="tr-TR"/>
          </a:p>
        </p:txBody>
      </p:sp>
    </p:spTree>
    <p:extLst>
      <p:ext uri="{BB962C8B-B14F-4D97-AF65-F5344CB8AC3E}">
        <p14:creationId xmlns:p14="http://schemas.microsoft.com/office/powerpoint/2010/main" val="2445405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411FEE-638D-4CA8-B0D6-4AC7DE383DA3}" type="datetimeFigureOut">
              <a:rPr lang="tr-TR" smtClean="0"/>
              <a:t>29.04.2022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893F3F9-AFA1-44D0-9829-2E4F557E862E}" type="slidenum">
              <a:rPr lang="tr-TR" smtClean="0"/>
              <a:t>‹#›</a:t>
            </a:fld>
            <a:endParaRPr lang="tr-TR"/>
          </a:p>
        </p:txBody>
      </p:sp>
    </p:spTree>
    <p:extLst>
      <p:ext uri="{BB962C8B-B14F-4D97-AF65-F5344CB8AC3E}">
        <p14:creationId xmlns:p14="http://schemas.microsoft.com/office/powerpoint/2010/main" val="1040305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411FEE-638D-4CA8-B0D6-4AC7DE383DA3}" type="datetimeFigureOut">
              <a:rPr lang="tr-TR" smtClean="0"/>
              <a:t>29.04.2022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893F3F9-AFA1-44D0-9829-2E4F557E862E}" type="slidenum">
              <a:rPr lang="tr-TR" smtClean="0"/>
              <a:t>‹#›</a:t>
            </a:fld>
            <a:endParaRPr lang="tr-TR"/>
          </a:p>
        </p:txBody>
      </p:sp>
    </p:spTree>
    <p:extLst>
      <p:ext uri="{BB962C8B-B14F-4D97-AF65-F5344CB8AC3E}">
        <p14:creationId xmlns:p14="http://schemas.microsoft.com/office/powerpoint/2010/main" val="1857085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3411FEE-638D-4CA8-B0D6-4AC7DE383DA3}" type="datetimeFigureOut">
              <a:rPr lang="tr-TR" smtClean="0"/>
              <a:t>29.04.2022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893F3F9-AFA1-44D0-9829-2E4F557E862E}" type="slidenum">
              <a:rPr lang="tr-TR" smtClean="0"/>
              <a:t>‹#›</a:t>
            </a:fld>
            <a:endParaRPr lang="tr-TR"/>
          </a:p>
        </p:txBody>
      </p:sp>
    </p:spTree>
    <p:extLst>
      <p:ext uri="{BB962C8B-B14F-4D97-AF65-F5344CB8AC3E}">
        <p14:creationId xmlns:p14="http://schemas.microsoft.com/office/powerpoint/2010/main" val="2338369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3411FEE-638D-4CA8-B0D6-4AC7DE383DA3}" type="datetimeFigureOut">
              <a:rPr lang="tr-TR" smtClean="0"/>
              <a:t>29.04.2022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893F3F9-AFA1-44D0-9829-2E4F557E862E}" type="slidenum">
              <a:rPr lang="tr-TR" smtClean="0"/>
              <a:t>‹#›</a:t>
            </a:fld>
            <a:endParaRPr lang="tr-TR"/>
          </a:p>
        </p:txBody>
      </p:sp>
    </p:spTree>
    <p:extLst>
      <p:ext uri="{BB962C8B-B14F-4D97-AF65-F5344CB8AC3E}">
        <p14:creationId xmlns:p14="http://schemas.microsoft.com/office/powerpoint/2010/main" val="1187071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3411FEE-638D-4CA8-B0D6-4AC7DE383DA3}" type="datetimeFigureOut">
              <a:rPr lang="tr-TR" smtClean="0"/>
              <a:t>29.04.2022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893F3F9-AFA1-44D0-9829-2E4F557E862E}" type="slidenum">
              <a:rPr lang="tr-TR" smtClean="0"/>
              <a:t>‹#›</a:t>
            </a:fld>
            <a:endParaRPr lang="tr-TR"/>
          </a:p>
        </p:txBody>
      </p:sp>
    </p:spTree>
    <p:extLst>
      <p:ext uri="{BB962C8B-B14F-4D97-AF65-F5344CB8AC3E}">
        <p14:creationId xmlns:p14="http://schemas.microsoft.com/office/powerpoint/2010/main" val="2635111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3411FEE-638D-4CA8-B0D6-4AC7DE383DA3}" type="datetimeFigureOut">
              <a:rPr lang="tr-TR" smtClean="0"/>
              <a:t>29.04.2022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893F3F9-AFA1-44D0-9829-2E4F557E862E}" type="slidenum">
              <a:rPr lang="tr-TR" smtClean="0"/>
              <a:t>‹#›</a:t>
            </a:fld>
            <a:endParaRPr lang="tr-TR"/>
          </a:p>
        </p:txBody>
      </p:sp>
    </p:spTree>
    <p:extLst>
      <p:ext uri="{BB962C8B-B14F-4D97-AF65-F5344CB8AC3E}">
        <p14:creationId xmlns:p14="http://schemas.microsoft.com/office/powerpoint/2010/main" val="2494986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3411FEE-638D-4CA8-B0D6-4AC7DE383DA3}" type="datetimeFigureOut">
              <a:rPr lang="tr-TR" smtClean="0"/>
              <a:t>29.04.2022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893F3F9-AFA1-44D0-9829-2E4F557E862E}" type="slidenum">
              <a:rPr lang="tr-TR" smtClean="0"/>
              <a:t>‹#›</a:t>
            </a:fld>
            <a:endParaRPr lang="tr-TR"/>
          </a:p>
        </p:txBody>
      </p:sp>
    </p:spTree>
    <p:extLst>
      <p:ext uri="{BB962C8B-B14F-4D97-AF65-F5344CB8AC3E}">
        <p14:creationId xmlns:p14="http://schemas.microsoft.com/office/powerpoint/2010/main" val="925961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3411FEE-638D-4CA8-B0D6-4AC7DE383DA3}" type="datetimeFigureOut">
              <a:rPr lang="tr-TR" smtClean="0"/>
              <a:t>29.04.2022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893F3F9-AFA1-44D0-9829-2E4F557E862E}" type="slidenum">
              <a:rPr lang="tr-TR" smtClean="0"/>
              <a:t>‹#›</a:t>
            </a:fld>
            <a:endParaRPr lang="tr-TR"/>
          </a:p>
        </p:txBody>
      </p:sp>
    </p:spTree>
    <p:extLst>
      <p:ext uri="{BB962C8B-B14F-4D97-AF65-F5344CB8AC3E}">
        <p14:creationId xmlns:p14="http://schemas.microsoft.com/office/powerpoint/2010/main" val="2435743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3411FEE-638D-4CA8-B0D6-4AC7DE383DA3}" type="datetimeFigureOut">
              <a:rPr lang="tr-TR" smtClean="0"/>
              <a:t>29.04.2022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893F3F9-AFA1-44D0-9829-2E4F557E862E}" type="slidenum">
              <a:rPr lang="tr-TR" smtClean="0"/>
              <a:t>‹#›</a:t>
            </a:fld>
            <a:endParaRPr lang="tr-TR"/>
          </a:p>
        </p:txBody>
      </p:sp>
    </p:spTree>
    <p:extLst>
      <p:ext uri="{BB962C8B-B14F-4D97-AF65-F5344CB8AC3E}">
        <p14:creationId xmlns:p14="http://schemas.microsoft.com/office/powerpoint/2010/main" val="3234824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411FEE-638D-4CA8-B0D6-4AC7DE383DA3}" type="datetimeFigureOut">
              <a:rPr lang="tr-TR" smtClean="0"/>
              <a:t>29.04.2022</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93F3F9-AFA1-44D0-9829-2E4F557E862E}" type="slidenum">
              <a:rPr lang="tr-TR" smtClean="0"/>
              <a:t>‹#›</a:t>
            </a:fld>
            <a:endParaRPr lang="tr-TR"/>
          </a:p>
        </p:txBody>
      </p:sp>
    </p:spTree>
    <p:extLst>
      <p:ext uri="{BB962C8B-B14F-4D97-AF65-F5344CB8AC3E}">
        <p14:creationId xmlns:p14="http://schemas.microsoft.com/office/powerpoint/2010/main" val="25122138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476673"/>
            <a:ext cx="7772400" cy="1800199"/>
          </a:xfrm>
        </p:spPr>
        <p:txBody>
          <a:bodyPr>
            <a:normAutofit fontScale="90000"/>
          </a:bodyPr>
          <a:lstStyle/>
          <a:p>
            <a:r>
              <a:rPr lang="tr-TR" dirty="0" smtClean="0"/>
              <a:t>ALİ FUAT BAŞGİL ANADOLU LİSESİ MAVİ KAPAK TOPLAMA KAMPANYASI</a:t>
            </a:r>
            <a:br>
              <a:rPr lang="tr-TR" dirty="0" smtClean="0"/>
            </a:br>
            <a:r>
              <a:rPr lang="tr-TR" dirty="0" smtClean="0"/>
              <a:t>(17 OCAK-16MAYIS)</a:t>
            </a:r>
            <a:endParaRPr lang="tr-TR" dirty="0"/>
          </a:p>
        </p:txBody>
      </p:sp>
      <p:sp>
        <p:nvSpPr>
          <p:cNvPr id="3" name="Alt Başlık 2"/>
          <p:cNvSpPr>
            <a:spLocks noGrp="1"/>
          </p:cNvSpPr>
          <p:nvPr>
            <p:ph type="subTitle" idx="1"/>
          </p:nvPr>
        </p:nvSpPr>
        <p:spPr>
          <a:xfrm>
            <a:off x="1905000" y="2708920"/>
            <a:ext cx="5867400" cy="1584176"/>
          </a:xfrm>
        </p:spPr>
        <p:txBody>
          <a:bodyPr>
            <a:normAutofit fontScale="70000" lnSpcReduction="20000"/>
          </a:bodyPr>
          <a:lstStyle/>
          <a:p>
            <a:r>
              <a:rPr lang="tr-TR" b="1" dirty="0" smtClean="0">
                <a:solidFill>
                  <a:schemeClr val="tx1"/>
                </a:solidFill>
              </a:rPr>
              <a:t>Okulumuzda belirtilen tarihler arası topladığımız kapakları okula getiriyoruz. Getirilen kapaklar Omurilik Felçliler Derneği’ne teslim edilecek olup engelli kişilere tekerlekli sandalye alınmasına katkıda bulunulacaktır.</a:t>
            </a:r>
            <a:endParaRPr lang="tr-TR" b="1" dirty="0">
              <a:solidFill>
                <a:schemeClr val="tx1"/>
              </a:solidFill>
            </a:endParaRPr>
          </a:p>
        </p:txBody>
      </p:sp>
      <p:pic>
        <p:nvPicPr>
          <p:cNvPr id="1026" name="Picture 2" descr="Karşıyaka One Team – Karşıyaka One Te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717032"/>
            <a:ext cx="1905000" cy="2471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8448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LASTİK KAPAK TOPLAMA KAMPANYASI BAŞLATTIK - Ülkü Ahmet Durusoy Ortaokul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3528" y="355737"/>
            <a:ext cx="8496944" cy="6480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045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Plastik Kapak Projemiz | TOFD"/>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7584" y="476672"/>
            <a:ext cx="7560840" cy="5904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4508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OMURİLİK FELÇİ NEDİR?</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 Omuriliğin işlevini kaybetmesi demektir. Omuriliğin </a:t>
            </a:r>
            <a:r>
              <a:rPr lang="tr-TR" dirty="0"/>
              <a:t>işlevini kaybetmesi için hastalık ya da travmaya bağlı bir baskıya uğraması gerekir. Uğradığı bu baskı sonucu hasar gören bölgeler iletişim görevini yapamaz hale gelir. Daha başka bir deyişle, organlarla beyin arasındaki irtibat, hasar gören bölgeler ve aşağısında kaybedilir.</a:t>
            </a:r>
          </a:p>
        </p:txBody>
      </p:sp>
    </p:spTree>
    <p:extLst>
      <p:ext uri="{BB962C8B-B14F-4D97-AF65-F5344CB8AC3E}">
        <p14:creationId xmlns:p14="http://schemas.microsoft.com/office/powerpoint/2010/main" val="663186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OMURİLİK FELCİNİN SEBEPLERİ</a:t>
            </a:r>
            <a:endParaRPr lang="tr-TR" dirty="0">
              <a:solidFill>
                <a:srgbClr val="FF0000"/>
              </a:solidFill>
            </a:endParaRPr>
          </a:p>
        </p:txBody>
      </p:sp>
      <p:sp>
        <p:nvSpPr>
          <p:cNvPr id="3" name="İçerik Yer Tutucusu 2"/>
          <p:cNvSpPr>
            <a:spLocks noGrp="1"/>
          </p:cNvSpPr>
          <p:nvPr>
            <p:ph idx="1"/>
          </p:nvPr>
        </p:nvSpPr>
        <p:spPr/>
        <p:txBody>
          <a:bodyPr>
            <a:normAutofit fontScale="70000" lnSpcReduction="20000"/>
          </a:bodyPr>
          <a:lstStyle/>
          <a:p>
            <a:r>
              <a:rPr lang="tr-TR" b="1" dirty="0"/>
              <a:t>A. Hastalıklar</a:t>
            </a:r>
            <a:r>
              <a:rPr lang="tr-TR" dirty="0"/>
              <a:t/>
            </a:r>
            <a:br>
              <a:rPr lang="tr-TR" dirty="0"/>
            </a:br>
            <a:r>
              <a:rPr lang="tr-TR" dirty="0"/>
              <a:t>Omuriliğin içinde, çevresinde ve omurgada gelişen bir hastalığın, omuriliği sıkıştırması, baskıya </a:t>
            </a:r>
            <a:r>
              <a:rPr lang="tr-TR" dirty="0" smtClean="0"/>
              <a:t>uğratması </a:t>
            </a:r>
            <a:r>
              <a:rPr lang="tr-TR" dirty="0"/>
              <a:t>ya da zedelemesi sonucu omurilik felci ortaya çıkabilir. Bu h</a:t>
            </a:r>
            <a:r>
              <a:rPr lang="tr-TR" dirty="0" smtClean="0"/>
              <a:t>astalık </a:t>
            </a:r>
            <a:r>
              <a:rPr lang="tr-TR" dirty="0"/>
              <a:t>grupları şu başlıklar altında toplanabilir:</a:t>
            </a:r>
          </a:p>
          <a:p>
            <a:r>
              <a:rPr lang="tr-TR" b="1" dirty="0"/>
              <a:t>Urlar (Tümörler):</a:t>
            </a:r>
            <a:r>
              <a:rPr lang="tr-TR" dirty="0"/>
              <a:t> Omurga-omurilik bölgesinde oluşan urların omuriliğe baskı yapması sonucu omurilik felcine sebep olabilir.</a:t>
            </a:r>
          </a:p>
          <a:p>
            <a:r>
              <a:rPr lang="tr-TR" b="1" dirty="0"/>
              <a:t>Enfeksiyonları:</a:t>
            </a:r>
            <a:r>
              <a:rPr lang="tr-TR" dirty="0"/>
              <a:t> Omurga </a:t>
            </a:r>
            <a:r>
              <a:rPr lang="tr-TR" dirty="0" smtClean="0"/>
              <a:t>veremi, </a:t>
            </a:r>
            <a:r>
              <a:rPr lang="tr-TR" dirty="0"/>
              <a:t>menenjit </a:t>
            </a:r>
            <a:r>
              <a:rPr lang="tr-TR" dirty="0" err="1"/>
              <a:t>vb</a:t>
            </a:r>
            <a:r>
              <a:rPr lang="tr-TR" dirty="0"/>
              <a:t> enfeksiyon hastalıklarının omuriliği deforme etmesi sonucu omurilik felcinin oluşmasına sebep olur.</a:t>
            </a:r>
          </a:p>
          <a:p>
            <a:r>
              <a:rPr lang="tr-TR" b="1" dirty="0"/>
              <a:t>Yumuşak Doku Hastalıkları:</a:t>
            </a:r>
            <a:r>
              <a:rPr lang="tr-TR" dirty="0"/>
              <a:t> İleri Derecede omurga fıtıkları, Omurgayı çevreleyen </a:t>
            </a:r>
            <a:r>
              <a:rPr lang="tr-TR"/>
              <a:t>dokulardaki </a:t>
            </a:r>
            <a:r>
              <a:rPr lang="tr-TR" smtClean="0"/>
              <a:t> </a:t>
            </a:r>
            <a:r>
              <a:rPr lang="tr-TR" dirty="0"/>
              <a:t>deformasyonlar </a:t>
            </a:r>
            <a:r>
              <a:rPr lang="tr-TR" dirty="0" err="1"/>
              <a:t>vb</a:t>
            </a:r>
            <a:r>
              <a:rPr lang="tr-TR" dirty="0"/>
              <a:t>, yumuşak dokularda gelişen hastalıklar da omurilik felci meydana getirebilir.</a:t>
            </a:r>
          </a:p>
          <a:p>
            <a:endParaRPr lang="tr-TR" dirty="0"/>
          </a:p>
        </p:txBody>
      </p:sp>
    </p:spTree>
    <p:extLst>
      <p:ext uri="{BB962C8B-B14F-4D97-AF65-F5344CB8AC3E}">
        <p14:creationId xmlns:p14="http://schemas.microsoft.com/office/powerpoint/2010/main" val="1864650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OMURİLİK FELCİNİN SEBEPLERİ</a:t>
            </a:r>
            <a:endParaRPr lang="tr-TR" dirty="0">
              <a:solidFill>
                <a:srgbClr val="FF0000"/>
              </a:solidFill>
            </a:endParaRPr>
          </a:p>
        </p:txBody>
      </p:sp>
      <p:sp>
        <p:nvSpPr>
          <p:cNvPr id="3" name="İçerik Yer Tutucusu 2"/>
          <p:cNvSpPr>
            <a:spLocks noGrp="1"/>
          </p:cNvSpPr>
          <p:nvPr>
            <p:ph idx="1"/>
          </p:nvPr>
        </p:nvSpPr>
        <p:spPr/>
        <p:txBody>
          <a:bodyPr>
            <a:normAutofit lnSpcReduction="10000"/>
          </a:bodyPr>
          <a:lstStyle/>
          <a:p>
            <a:pPr marL="0" indent="0">
              <a:buNone/>
            </a:pPr>
            <a:r>
              <a:rPr lang="tr-TR" b="1" dirty="0" smtClean="0"/>
              <a:t>B. Travmalar</a:t>
            </a:r>
            <a:endParaRPr lang="tr-TR" dirty="0" smtClean="0"/>
          </a:p>
          <a:p>
            <a:r>
              <a:rPr lang="tr-TR" dirty="0" smtClean="0"/>
              <a:t>Trafik Kazaları</a:t>
            </a:r>
          </a:p>
          <a:p>
            <a:r>
              <a:rPr lang="tr-TR" dirty="0" smtClean="0"/>
              <a:t>Yüksekten Düşmeler</a:t>
            </a:r>
          </a:p>
          <a:p>
            <a:r>
              <a:rPr lang="tr-TR" dirty="0" smtClean="0"/>
              <a:t>Sportif Yaralanmalar (Sığ suya balıklama Atlama vb.)</a:t>
            </a:r>
          </a:p>
          <a:p>
            <a:r>
              <a:rPr lang="tr-TR" dirty="0" smtClean="0"/>
              <a:t>Ateşli Silah Yaralanmaları</a:t>
            </a:r>
          </a:p>
          <a:p>
            <a:r>
              <a:rPr lang="tr-TR" dirty="0" smtClean="0"/>
              <a:t>İş Kazaları</a:t>
            </a:r>
          </a:p>
          <a:p>
            <a:r>
              <a:rPr lang="tr-TR" dirty="0" smtClean="0"/>
              <a:t>Doğal Afetler</a:t>
            </a:r>
          </a:p>
          <a:p>
            <a:endParaRPr lang="tr-TR" dirty="0"/>
          </a:p>
        </p:txBody>
      </p:sp>
    </p:spTree>
    <p:extLst>
      <p:ext uri="{BB962C8B-B14F-4D97-AF65-F5344CB8AC3E}">
        <p14:creationId xmlns:p14="http://schemas.microsoft.com/office/powerpoint/2010/main" val="387831971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120</Words>
  <Application>Microsoft Office PowerPoint</Application>
  <PresentationFormat>Ekran Gösterisi (4:3)</PresentationFormat>
  <Paragraphs>17</Paragraphs>
  <Slides>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Arial</vt:lpstr>
      <vt:lpstr>Calibri</vt:lpstr>
      <vt:lpstr>Ofis Teması</vt:lpstr>
      <vt:lpstr>ALİ FUAT BAŞGİL ANADOLU LİSESİ MAVİ KAPAK TOPLAMA KAMPANYASI (17 OCAK-16MAYIS)</vt:lpstr>
      <vt:lpstr>PowerPoint Sunusu</vt:lpstr>
      <vt:lpstr>PowerPoint Sunusu</vt:lpstr>
      <vt:lpstr>OMURİLİK FELÇİ NEDİR?</vt:lpstr>
      <vt:lpstr>OMURİLİK FELCİNİN SEBEPLERİ</vt:lpstr>
      <vt:lpstr>OMURİLİK FELCİNİN SEBEPLERİ</vt:lpstr>
    </vt:vector>
  </TitlesOfParts>
  <Company>DESKTOP-3LVU1JU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ALİ FUAT BAŞGİL ANADOLU LİSESİ MAVİ KAPAK TOPLAMA KAMPANYASI (17 OCAK-16MAYIS)</dc:title>
  <dc:creator>öğretmenler</dc:creator>
  <cp:lastModifiedBy>Windows Kullanıcısı</cp:lastModifiedBy>
  <cp:revision>4</cp:revision>
  <dcterms:created xsi:type="dcterms:W3CDTF">2022-02-19T06:59:13Z</dcterms:created>
  <dcterms:modified xsi:type="dcterms:W3CDTF">2022-04-29T07:08:19Z</dcterms:modified>
</cp:coreProperties>
</file>