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1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77A8219-F52D-4250-BF26-B38FB612FA9E}" type="datetimeFigureOut">
              <a:rPr lang="tr-TR" smtClean="0"/>
              <a:t>19.02.2022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D74B2A8-79E0-4C9F-AC27-607F96CD5DCB}" type="slidenum">
              <a:rPr lang="tr-TR" smtClean="0"/>
              <a:t>‹#›</a:t>
            </a:fld>
            <a:endParaRPr lang="tr-TR"/>
          </a:p>
        </p:txBody>
      </p:sp>
    </p:spTree>
    <p:extLst>
      <p:ext uri="{BB962C8B-B14F-4D97-AF65-F5344CB8AC3E}">
        <p14:creationId xmlns:p14="http://schemas.microsoft.com/office/powerpoint/2010/main" val="147185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77A8219-F52D-4250-BF26-B38FB612FA9E}" type="datetimeFigureOut">
              <a:rPr lang="tr-TR" smtClean="0"/>
              <a:t>19.02.2022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D74B2A8-79E0-4C9F-AC27-607F96CD5DCB}" type="slidenum">
              <a:rPr lang="tr-TR" smtClean="0"/>
              <a:t>‹#›</a:t>
            </a:fld>
            <a:endParaRPr lang="tr-TR"/>
          </a:p>
        </p:txBody>
      </p:sp>
    </p:spTree>
    <p:extLst>
      <p:ext uri="{BB962C8B-B14F-4D97-AF65-F5344CB8AC3E}">
        <p14:creationId xmlns:p14="http://schemas.microsoft.com/office/powerpoint/2010/main" val="64919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77A8219-F52D-4250-BF26-B38FB612FA9E}" type="datetimeFigureOut">
              <a:rPr lang="tr-TR" smtClean="0"/>
              <a:t>19.02.2022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D74B2A8-79E0-4C9F-AC27-607F96CD5DCB}" type="slidenum">
              <a:rPr lang="tr-TR" smtClean="0"/>
              <a:t>‹#›</a:t>
            </a:fld>
            <a:endParaRPr lang="tr-TR"/>
          </a:p>
        </p:txBody>
      </p:sp>
    </p:spTree>
    <p:extLst>
      <p:ext uri="{BB962C8B-B14F-4D97-AF65-F5344CB8AC3E}">
        <p14:creationId xmlns:p14="http://schemas.microsoft.com/office/powerpoint/2010/main" val="104823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77A8219-F52D-4250-BF26-B38FB612FA9E}" type="datetimeFigureOut">
              <a:rPr lang="tr-TR" smtClean="0"/>
              <a:t>19.02.2022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D74B2A8-79E0-4C9F-AC27-607F96CD5DCB}" type="slidenum">
              <a:rPr lang="tr-TR" smtClean="0"/>
              <a:t>‹#›</a:t>
            </a:fld>
            <a:endParaRPr lang="tr-TR"/>
          </a:p>
        </p:txBody>
      </p:sp>
    </p:spTree>
    <p:extLst>
      <p:ext uri="{BB962C8B-B14F-4D97-AF65-F5344CB8AC3E}">
        <p14:creationId xmlns:p14="http://schemas.microsoft.com/office/powerpoint/2010/main" val="385984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77A8219-F52D-4250-BF26-B38FB612FA9E}" type="datetimeFigureOut">
              <a:rPr lang="tr-TR" smtClean="0"/>
              <a:t>19.02.2022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D74B2A8-79E0-4C9F-AC27-607F96CD5DCB}" type="slidenum">
              <a:rPr lang="tr-TR" smtClean="0"/>
              <a:t>‹#›</a:t>
            </a:fld>
            <a:endParaRPr lang="tr-TR"/>
          </a:p>
        </p:txBody>
      </p:sp>
    </p:spTree>
    <p:extLst>
      <p:ext uri="{BB962C8B-B14F-4D97-AF65-F5344CB8AC3E}">
        <p14:creationId xmlns:p14="http://schemas.microsoft.com/office/powerpoint/2010/main" val="382224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77A8219-F52D-4250-BF26-B38FB612FA9E}" type="datetimeFigureOut">
              <a:rPr lang="tr-TR" smtClean="0"/>
              <a:t>19.02.2022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D74B2A8-79E0-4C9F-AC27-607F96CD5DCB}" type="slidenum">
              <a:rPr lang="tr-TR" smtClean="0"/>
              <a:t>‹#›</a:t>
            </a:fld>
            <a:endParaRPr lang="tr-TR"/>
          </a:p>
        </p:txBody>
      </p:sp>
    </p:spTree>
    <p:extLst>
      <p:ext uri="{BB962C8B-B14F-4D97-AF65-F5344CB8AC3E}">
        <p14:creationId xmlns:p14="http://schemas.microsoft.com/office/powerpoint/2010/main" val="307628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77A8219-F52D-4250-BF26-B38FB612FA9E}" type="datetimeFigureOut">
              <a:rPr lang="tr-TR" smtClean="0"/>
              <a:t>19.02.2022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D74B2A8-79E0-4C9F-AC27-607F96CD5DCB}" type="slidenum">
              <a:rPr lang="tr-TR" smtClean="0"/>
              <a:t>‹#›</a:t>
            </a:fld>
            <a:endParaRPr lang="tr-TR"/>
          </a:p>
        </p:txBody>
      </p:sp>
    </p:spTree>
    <p:extLst>
      <p:ext uri="{BB962C8B-B14F-4D97-AF65-F5344CB8AC3E}">
        <p14:creationId xmlns:p14="http://schemas.microsoft.com/office/powerpoint/2010/main" val="302200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77A8219-F52D-4250-BF26-B38FB612FA9E}" type="datetimeFigureOut">
              <a:rPr lang="tr-TR" smtClean="0"/>
              <a:t>19.02.2022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D74B2A8-79E0-4C9F-AC27-607F96CD5DCB}" type="slidenum">
              <a:rPr lang="tr-TR" smtClean="0"/>
              <a:t>‹#›</a:t>
            </a:fld>
            <a:endParaRPr lang="tr-TR"/>
          </a:p>
        </p:txBody>
      </p:sp>
    </p:spTree>
    <p:extLst>
      <p:ext uri="{BB962C8B-B14F-4D97-AF65-F5344CB8AC3E}">
        <p14:creationId xmlns:p14="http://schemas.microsoft.com/office/powerpoint/2010/main" val="137024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77A8219-F52D-4250-BF26-B38FB612FA9E}" type="datetimeFigureOut">
              <a:rPr lang="tr-TR" smtClean="0"/>
              <a:t>19.02.2022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D74B2A8-79E0-4C9F-AC27-607F96CD5DCB}" type="slidenum">
              <a:rPr lang="tr-TR" smtClean="0"/>
              <a:t>‹#›</a:t>
            </a:fld>
            <a:endParaRPr lang="tr-TR"/>
          </a:p>
        </p:txBody>
      </p:sp>
    </p:spTree>
    <p:extLst>
      <p:ext uri="{BB962C8B-B14F-4D97-AF65-F5344CB8AC3E}">
        <p14:creationId xmlns:p14="http://schemas.microsoft.com/office/powerpoint/2010/main" val="351784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77A8219-F52D-4250-BF26-B38FB612FA9E}" type="datetimeFigureOut">
              <a:rPr lang="tr-TR" smtClean="0"/>
              <a:t>19.02.2022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D74B2A8-79E0-4C9F-AC27-607F96CD5DCB}" type="slidenum">
              <a:rPr lang="tr-TR" smtClean="0"/>
              <a:t>‹#›</a:t>
            </a:fld>
            <a:endParaRPr lang="tr-TR"/>
          </a:p>
        </p:txBody>
      </p:sp>
    </p:spTree>
    <p:extLst>
      <p:ext uri="{BB962C8B-B14F-4D97-AF65-F5344CB8AC3E}">
        <p14:creationId xmlns:p14="http://schemas.microsoft.com/office/powerpoint/2010/main" val="2436565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77A8219-F52D-4250-BF26-B38FB612FA9E}" type="datetimeFigureOut">
              <a:rPr lang="tr-TR" smtClean="0"/>
              <a:t>19.02.2022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D74B2A8-79E0-4C9F-AC27-607F96CD5DCB}" type="slidenum">
              <a:rPr lang="tr-TR" smtClean="0"/>
              <a:t>‹#›</a:t>
            </a:fld>
            <a:endParaRPr lang="tr-TR"/>
          </a:p>
        </p:txBody>
      </p:sp>
    </p:spTree>
    <p:extLst>
      <p:ext uri="{BB962C8B-B14F-4D97-AF65-F5344CB8AC3E}">
        <p14:creationId xmlns:p14="http://schemas.microsoft.com/office/powerpoint/2010/main" val="350361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A8219-F52D-4250-BF26-B38FB612FA9E}" type="datetimeFigureOut">
              <a:rPr lang="tr-TR" smtClean="0"/>
              <a:t>19.02.2022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4B2A8-79E0-4C9F-AC27-607F96CD5DCB}" type="slidenum">
              <a:rPr lang="tr-TR" smtClean="0"/>
              <a:t>‹#›</a:t>
            </a:fld>
            <a:endParaRPr lang="tr-TR"/>
          </a:p>
        </p:txBody>
      </p:sp>
    </p:spTree>
    <p:extLst>
      <p:ext uri="{BB962C8B-B14F-4D97-AF65-F5344CB8AC3E}">
        <p14:creationId xmlns:p14="http://schemas.microsoft.com/office/powerpoint/2010/main" val="1203813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332656"/>
            <a:ext cx="8278688" cy="6336704"/>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smtClean="0"/>
              <a:t>‘’ATIK PİLLER ÇÖP DEĞİLDİR’’</a:t>
            </a:r>
            <a:br>
              <a:rPr lang="tr-TR" dirty="0" smtClean="0"/>
            </a:br>
            <a:r>
              <a:rPr lang="tr-TR" dirty="0" smtClean="0"/>
              <a:t>k</a:t>
            </a:r>
            <a:r>
              <a:rPr lang="tr-TR" dirty="0" smtClean="0"/>
              <a:t>ampanyası kapsamında işlevi bitmiş pilleri okula getiriyoruz.</a:t>
            </a:r>
            <a:br>
              <a:rPr lang="tr-TR" dirty="0" smtClean="0"/>
            </a:br>
            <a:r>
              <a:rPr lang="tr-TR" dirty="0" smtClean="0"/>
              <a:t>(</a:t>
            </a:r>
            <a:r>
              <a:rPr lang="tr-TR" dirty="0" smtClean="0"/>
              <a:t>21ŞUBAT-16 MAYIS)</a:t>
            </a:r>
            <a:br>
              <a:rPr lang="tr-TR" dirty="0" smtClean="0"/>
            </a:br>
            <a:endParaRPr lang="tr-T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32656"/>
            <a:ext cx="5616624"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9575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ATIK PİLLERİN İNSAN SAĞLIĞINA VERDİĞİ ZARARLAR</a:t>
            </a:r>
            <a:endParaRPr lang="tr-TR" dirty="0"/>
          </a:p>
        </p:txBody>
      </p:sp>
      <p:sp>
        <p:nvSpPr>
          <p:cNvPr id="3" name="İçerik Yer Tutucusu 2"/>
          <p:cNvSpPr>
            <a:spLocks noGrp="1"/>
          </p:cNvSpPr>
          <p:nvPr>
            <p:ph idx="1"/>
          </p:nvPr>
        </p:nvSpPr>
        <p:spPr/>
        <p:txBody>
          <a:bodyPr/>
          <a:lstStyle/>
          <a:p>
            <a:r>
              <a:rPr lang="tr-TR" dirty="0"/>
              <a:t> </a:t>
            </a:r>
            <a:r>
              <a:rPr lang="tr-TR" dirty="0">
                <a:solidFill>
                  <a:srgbClr val="FF0000"/>
                </a:solidFill>
              </a:rPr>
              <a:t>1- Kanser hastalıkları:</a:t>
            </a:r>
            <a:r>
              <a:rPr lang="tr-TR" dirty="0"/>
              <a:t> Yapılan araştırmalar sonucunda pil atıklarının kanser hastalıklarına yol açtığı tespit edilmiştir. Solunan ağır karbon ve metaller insan vücuduna doğrudan nüfuz eder. Bağışıklık sisteminin yavaşlamasına hatta çökmesine neden olabilir.</a:t>
            </a:r>
          </a:p>
        </p:txBody>
      </p:sp>
    </p:spTree>
    <p:extLst>
      <p:ext uri="{BB962C8B-B14F-4D97-AF65-F5344CB8AC3E}">
        <p14:creationId xmlns:p14="http://schemas.microsoft.com/office/powerpoint/2010/main" val="413625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ATIK PİLLERİN İNSAN SAĞLIĞINA VERDİĞİ ZARARLAR</a:t>
            </a:r>
            <a:endParaRPr lang="tr-TR" dirty="0"/>
          </a:p>
        </p:txBody>
      </p:sp>
      <p:sp>
        <p:nvSpPr>
          <p:cNvPr id="3" name="İçerik Yer Tutucusu 2"/>
          <p:cNvSpPr>
            <a:spLocks noGrp="1"/>
          </p:cNvSpPr>
          <p:nvPr>
            <p:ph idx="1"/>
          </p:nvPr>
        </p:nvSpPr>
        <p:spPr/>
        <p:txBody>
          <a:bodyPr>
            <a:normAutofit fontScale="85000" lnSpcReduction="10000"/>
          </a:bodyPr>
          <a:lstStyle/>
          <a:p>
            <a:r>
              <a:rPr lang="tr-TR" dirty="0"/>
              <a:t> </a:t>
            </a:r>
            <a:r>
              <a:rPr lang="tr-TR" dirty="0">
                <a:solidFill>
                  <a:srgbClr val="FF0000"/>
                </a:solidFill>
              </a:rPr>
              <a:t>2- Böbrek ve karaciğer hastalıkları:</a:t>
            </a:r>
            <a:r>
              <a:rPr lang="tr-TR" dirty="0"/>
              <a:t> Gelişigüzel atılan piller böbrek ve karaciğer hastalıklarına da neden olur. İnsan sağlığı için çok önemli olan iç organların zarar görmesi uzun yıllar boyunca tedavi gerektiren hastalıklara yol açar.</a:t>
            </a:r>
          </a:p>
          <a:p>
            <a:r>
              <a:rPr lang="tr-TR" dirty="0"/>
              <a:t> </a:t>
            </a:r>
            <a:r>
              <a:rPr lang="tr-TR" dirty="0">
                <a:solidFill>
                  <a:srgbClr val="FF0000"/>
                </a:solidFill>
              </a:rPr>
              <a:t>3- Merkezi sinir sistemi bozuklukları: </a:t>
            </a:r>
            <a:r>
              <a:rPr lang="tr-TR" dirty="0"/>
              <a:t>Pil atıkları sadece toprağa ve suya değil, aynı zamanda havaya da karışır. Bu da merkezi sinir sistemini felce uğrayabilir. Unutkanlık başta olmak üzere birçok hafıza problemine yol açabilir. Alzheimer ve çocuk felci de pil ve benzeri atıkların yol açtığı hastalık arasında yer alır.</a:t>
            </a:r>
          </a:p>
          <a:p>
            <a:endParaRPr lang="tr-TR" dirty="0"/>
          </a:p>
        </p:txBody>
      </p:sp>
    </p:spTree>
    <p:extLst>
      <p:ext uri="{BB962C8B-B14F-4D97-AF65-F5344CB8AC3E}">
        <p14:creationId xmlns:p14="http://schemas.microsoft.com/office/powerpoint/2010/main" val="134567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ATIK PİLLERİN İNSAN SAĞLIĞINA VERDİĞİ ZARARLAR</a:t>
            </a:r>
            <a:endParaRPr lang="tr-TR" dirty="0"/>
          </a:p>
        </p:txBody>
      </p:sp>
      <p:sp>
        <p:nvSpPr>
          <p:cNvPr id="3" name="İçerik Yer Tutucusu 2"/>
          <p:cNvSpPr>
            <a:spLocks noGrp="1"/>
          </p:cNvSpPr>
          <p:nvPr>
            <p:ph idx="1"/>
          </p:nvPr>
        </p:nvSpPr>
        <p:spPr/>
        <p:txBody>
          <a:bodyPr/>
          <a:lstStyle/>
          <a:p>
            <a:r>
              <a:rPr lang="tr-TR" dirty="0"/>
              <a:t>Pil atıkları aynı zamanda şiddetli baş ağrılarına ve migrene neden olmaktadır. Beyin damarlarının genişlemesine ve baş dönmesine yol açabilir. Uyku bozuklukları da insan sağlığına verdiği en büyük zararlardan biridir.</a:t>
            </a:r>
          </a:p>
        </p:txBody>
      </p:sp>
    </p:spTree>
    <p:extLst>
      <p:ext uri="{BB962C8B-B14F-4D97-AF65-F5344CB8AC3E}">
        <p14:creationId xmlns:p14="http://schemas.microsoft.com/office/powerpoint/2010/main" val="396936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274638"/>
            <a:ext cx="7632848" cy="1143000"/>
          </a:xfrm>
        </p:spPr>
        <p:txBody>
          <a:bodyPr/>
          <a:lstStyle/>
          <a:p>
            <a:endParaRPr lang="tr-T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7632848" cy="586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922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229600" cy="1143000"/>
          </a:xfrm>
        </p:spPr>
        <p:txBody>
          <a:bodyPr/>
          <a:lstStyle/>
          <a:p>
            <a:endParaRPr lang="tr-T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28092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53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GERİ DÖNÜŞÜM DÜNYAMIZI KORUR</a:t>
            </a:r>
            <a:endParaRPr lang="tr-T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739106"/>
            <a:ext cx="7272808"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82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2367756"/>
            <a:ext cx="571500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86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196752"/>
            <a:ext cx="5616624"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15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NEDEN ATIK PİLLERİ GERİ DÖNÜŞÜME KAZANDIRMALIYIZ?</a:t>
            </a:r>
            <a:endParaRPr lang="tr-TR" dirty="0"/>
          </a:p>
        </p:txBody>
      </p:sp>
      <p:sp>
        <p:nvSpPr>
          <p:cNvPr id="3" name="İçerik Yer Tutucusu 2"/>
          <p:cNvSpPr>
            <a:spLocks noGrp="1"/>
          </p:cNvSpPr>
          <p:nvPr>
            <p:ph idx="1"/>
          </p:nvPr>
        </p:nvSpPr>
        <p:spPr/>
        <p:txBody>
          <a:bodyPr>
            <a:normAutofit fontScale="85000" lnSpcReduction="20000"/>
          </a:bodyPr>
          <a:lstStyle/>
          <a:p>
            <a:r>
              <a:rPr lang="tr-TR" dirty="0"/>
              <a:t>Piller </a:t>
            </a:r>
            <a:r>
              <a:rPr lang="tr-TR" dirty="0" smtClean="0"/>
              <a:t>cıva, </a:t>
            </a:r>
            <a:r>
              <a:rPr lang="tr-TR" dirty="0"/>
              <a:t>kadmiyum, kurşun, çinko, mangan, lityum, demir, nikel, kobalt ve kimyasal maddelerden üretilir.</a:t>
            </a:r>
          </a:p>
          <a:p>
            <a:r>
              <a:rPr lang="tr-TR" dirty="0"/>
              <a:t>Bu pillerin gelişigüzel çöplere atılması, doğrudan veya dolaylı olarak alıcı ortama verilmesi çevre açısından büyük tehlikeler yaratır.</a:t>
            </a:r>
          </a:p>
          <a:p>
            <a:r>
              <a:rPr lang="tr-TR" dirty="0"/>
              <a:t>Metaller toprağa ve oradan da yeraltı sularına karışabilir.</a:t>
            </a:r>
          </a:p>
          <a:p>
            <a:r>
              <a:rPr lang="tr-TR" dirty="0"/>
              <a:t>En başta toprak kullanılmaz hale gelir ve metallerin yarattığı su kirliliği sudaki ekosistemi alt üst eder. Etkilenen sadece su ekosistemi değil, aslında tüm ekosistemdir. Zaman içerisinde bu etkiler insanlar üzerinde de görülür.</a:t>
            </a:r>
          </a:p>
          <a:p>
            <a:endParaRPr lang="tr-TR" dirty="0"/>
          </a:p>
        </p:txBody>
      </p:sp>
    </p:spTree>
    <p:extLst>
      <p:ext uri="{BB962C8B-B14F-4D97-AF65-F5344CB8AC3E}">
        <p14:creationId xmlns:p14="http://schemas.microsoft.com/office/powerpoint/2010/main" val="382018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NEDEN ATIK PİLLERİ GERİ DÖNÜŞÜME KAZANDIRMALIYIZ?</a:t>
            </a:r>
          </a:p>
        </p:txBody>
      </p:sp>
      <p:sp>
        <p:nvSpPr>
          <p:cNvPr id="3" name="İçerik Yer Tutucusu 2"/>
          <p:cNvSpPr>
            <a:spLocks noGrp="1"/>
          </p:cNvSpPr>
          <p:nvPr>
            <p:ph idx="1"/>
          </p:nvPr>
        </p:nvSpPr>
        <p:spPr/>
        <p:txBody>
          <a:bodyPr>
            <a:normAutofit fontScale="92500" lnSpcReduction="20000"/>
          </a:bodyPr>
          <a:lstStyle/>
          <a:p>
            <a:r>
              <a:rPr lang="tr-TR" dirty="0"/>
              <a:t>Atık pillerin sebep olduğu hastalıklar başında, nörolojik bozukluklar, merkezi sinir sistemi hastalıkları, kanser, böbrek ve karaciğer hastalıkları gelir.</a:t>
            </a:r>
          </a:p>
          <a:p>
            <a:r>
              <a:rPr lang="tr-TR" dirty="0"/>
              <a:t>Pillerin içindeki tüm maddelerin zararı kimi zaman öldürücü boyuta ulaşabilir.</a:t>
            </a:r>
          </a:p>
          <a:p>
            <a:r>
              <a:rPr lang="tr-TR" dirty="0"/>
              <a:t>Pilin içerisindeki bu zararlı maddeler toprağa karışarak hayvanların yediklerinden ya da sulardan insan vücuduna karışır.</a:t>
            </a:r>
          </a:p>
          <a:p>
            <a:r>
              <a:rPr lang="tr-TR" dirty="0"/>
              <a:t>Ayrıca bir küçük kalem pil 4 metrekare toprak kirletir ve bu toprağı üretim yapamaz hale getirir.</a:t>
            </a:r>
          </a:p>
          <a:p>
            <a:endParaRPr lang="tr-TR" dirty="0"/>
          </a:p>
        </p:txBody>
      </p:sp>
    </p:spTree>
    <p:extLst>
      <p:ext uri="{BB962C8B-B14F-4D97-AF65-F5344CB8AC3E}">
        <p14:creationId xmlns:p14="http://schemas.microsoft.com/office/powerpoint/2010/main" val="1539270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PİLLERİ ÇÖPE ATTIĞIMIZDA PEKİ NE OLUR?</a:t>
            </a:r>
            <a:endParaRPr lang="tr-TR" dirty="0"/>
          </a:p>
        </p:txBody>
      </p:sp>
      <p:sp>
        <p:nvSpPr>
          <p:cNvPr id="3" name="İçerik Yer Tutucusu 2"/>
          <p:cNvSpPr>
            <a:spLocks noGrp="1"/>
          </p:cNvSpPr>
          <p:nvPr>
            <p:ph idx="1"/>
          </p:nvPr>
        </p:nvSpPr>
        <p:spPr/>
        <p:txBody>
          <a:bodyPr/>
          <a:lstStyle/>
          <a:p>
            <a:r>
              <a:rPr lang="tr-TR" dirty="0"/>
              <a:t>Piller çöpe atıldığı zaman katı atık depolama sahasında zamanla bozularak bazı tehlikeli ve zararlı maddeler serbest hale geçer. Bunlardan biride </a:t>
            </a:r>
            <a:r>
              <a:rPr lang="tr-TR" dirty="0" smtClean="0">
                <a:solidFill>
                  <a:srgbClr val="FF0000"/>
                </a:solidFill>
              </a:rPr>
              <a:t>cıvadır.</a:t>
            </a:r>
            <a:r>
              <a:rPr lang="tr-TR" dirty="0" smtClean="0"/>
              <a:t> Cıva </a:t>
            </a:r>
            <a:r>
              <a:rPr lang="tr-TR" dirty="0"/>
              <a:t>doğada bozulmaz. </a:t>
            </a:r>
            <a:r>
              <a:rPr lang="tr-TR" dirty="0" smtClean="0"/>
              <a:t>Cıva </a:t>
            </a:r>
            <a:r>
              <a:rPr lang="tr-TR" dirty="0"/>
              <a:t>ve </a:t>
            </a:r>
            <a:r>
              <a:rPr lang="tr-TR" dirty="0" smtClean="0"/>
              <a:t>cıva </a:t>
            </a:r>
            <a:r>
              <a:rPr lang="tr-TR" dirty="0"/>
              <a:t>bileşikleri halk ve çevre sağlığı bakımından çok tehlikeli ve toksittir. Akan pildeki </a:t>
            </a:r>
            <a:r>
              <a:rPr lang="tr-TR" dirty="0" smtClean="0"/>
              <a:t>cıva </a:t>
            </a:r>
            <a:r>
              <a:rPr lang="tr-TR" dirty="0"/>
              <a:t>hızla deri veya solunum yolu ile vücuda girebilir. Bu maddenin eser miktarda suda bulunması dahi ciddi tehlike oluşturur.</a:t>
            </a:r>
          </a:p>
        </p:txBody>
      </p:sp>
    </p:spTree>
    <p:extLst>
      <p:ext uri="{BB962C8B-B14F-4D97-AF65-F5344CB8AC3E}">
        <p14:creationId xmlns:p14="http://schemas.microsoft.com/office/powerpoint/2010/main" val="173925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PİLLERİ ÇÖPE ATTIĞIMIZDA PEKİ NE OLUR?</a:t>
            </a:r>
            <a:endParaRPr lang="tr-TR" dirty="0"/>
          </a:p>
        </p:txBody>
      </p:sp>
      <p:sp>
        <p:nvSpPr>
          <p:cNvPr id="3" name="İçerik Yer Tutucusu 2"/>
          <p:cNvSpPr>
            <a:spLocks noGrp="1"/>
          </p:cNvSpPr>
          <p:nvPr>
            <p:ph idx="1"/>
          </p:nvPr>
        </p:nvSpPr>
        <p:spPr/>
        <p:txBody>
          <a:bodyPr>
            <a:normAutofit fontScale="85000" lnSpcReduction="20000"/>
          </a:bodyPr>
          <a:lstStyle/>
          <a:p>
            <a:r>
              <a:rPr lang="tr-TR" dirty="0"/>
              <a:t>Ağır metaller içerisindeki en tehlikeli ve toksit maddelerden biri </a:t>
            </a:r>
            <a:r>
              <a:rPr lang="tr-TR" dirty="0">
                <a:solidFill>
                  <a:srgbClr val="FF0000"/>
                </a:solidFill>
              </a:rPr>
              <a:t>kadmiyum</a:t>
            </a:r>
            <a:r>
              <a:rPr lang="tr-TR" dirty="0"/>
              <a:t>dur. Piller çöpe atıldığı zaman depo sahasında piller bozularak kadmiyum ve bileşikleri serbest hale geçerek suya karışır. Kadmiyumlu sızıntı suyu, içme suyunu ve toprağı kirleterek gıda zinciri ve içme suyu yolu ile insan vücuduna girer. Kadmiyumun vücuttaki yarılanma ömrü 10-25 yıl arasında değişir. Dolayısıyla havada, gıdada ve içme suyunda kadmiyum bulundukça, kadmiyumun sudaki birikmesi artarak devam eder. İçme suyu veya gıda zinciri ile kadmiyumun %2’si vücutta birikirken, solunum yolu ile gelen kadmiyumun %10-50’si vücutta tutulur.</a:t>
            </a:r>
          </a:p>
        </p:txBody>
      </p:sp>
    </p:spTree>
    <p:extLst>
      <p:ext uri="{BB962C8B-B14F-4D97-AF65-F5344CB8AC3E}">
        <p14:creationId xmlns:p14="http://schemas.microsoft.com/office/powerpoint/2010/main" val="242338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PİLLERİ ÇÖPE ATTIĞIMIZDA PEKİ NE OLUR?</a:t>
            </a:r>
            <a:endParaRPr lang="tr-TR" dirty="0"/>
          </a:p>
        </p:txBody>
      </p:sp>
      <p:sp>
        <p:nvSpPr>
          <p:cNvPr id="3" name="İçerik Yer Tutucusu 2"/>
          <p:cNvSpPr>
            <a:spLocks noGrp="1"/>
          </p:cNvSpPr>
          <p:nvPr>
            <p:ph idx="1"/>
          </p:nvPr>
        </p:nvSpPr>
        <p:spPr/>
        <p:txBody>
          <a:bodyPr>
            <a:normAutofit fontScale="85000" lnSpcReduction="20000"/>
          </a:bodyPr>
          <a:lstStyle/>
          <a:p>
            <a:r>
              <a:rPr lang="tr-TR" dirty="0"/>
              <a:t>Pillerin içerisinde diğer bulunan bir ağır metal </a:t>
            </a:r>
            <a:r>
              <a:rPr lang="tr-TR" dirty="0">
                <a:solidFill>
                  <a:srgbClr val="FF0000"/>
                </a:solidFill>
              </a:rPr>
              <a:t>kurşun</a:t>
            </a:r>
            <a:r>
              <a:rPr lang="tr-TR" dirty="0"/>
              <a:t>dur. Kurşun vücuda solunum, içme suyu ve gıda zinciri yolu ile girer. Vücuda giren kurşun ciğerlere kadar ulaşır ve ciğerlerde yavaş yavaş absorbe edilerek kana karışır. Kurşun kan yolu ile önce karaciğer, böbrek, beyin ve kas gibi yumuşak dokularda 35-40 gün bekledikten sonra kurşun metabolitleri yardımı ile kemik ve diş gibi sert dokularda yarılanma süresi 20 yıldır. </a:t>
            </a:r>
            <a:r>
              <a:rPr lang="tr-TR" dirty="0" smtClean="0"/>
              <a:t>Kurşun</a:t>
            </a:r>
            <a:r>
              <a:rPr lang="tr-TR" dirty="0"/>
              <a:t>; işitme bozukluğuna, sinir iletim sisteminde ve hemoglobin bileşiminde düşmeye, kansızlığa, mide ağrısına, böbrek ve beyin iltihaplanmasın kısırlığa, kansere ve ölüme neden olmaktadır. </a:t>
            </a:r>
          </a:p>
        </p:txBody>
      </p:sp>
    </p:spTree>
    <p:extLst>
      <p:ext uri="{BB962C8B-B14F-4D97-AF65-F5344CB8AC3E}">
        <p14:creationId xmlns:p14="http://schemas.microsoft.com/office/powerpoint/2010/main" val="127928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ATIK PİLLERİN ÇEVREYE VERDİĞİ ZARARLARI</a:t>
            </a:r>
            <a:endParaRPr lang="tr-TR" dirty="0"/>
          </a:p>
        </p:txBody>
      </p:sp>
      <p:sp>
        <p:nvSpPr>
          <p:cNvPr id="3" name="İçerik Yer Tutucusu 2"/>
          <p:cNvSpPr>
            <a:spLocks noGrp="1"/>
          </p:cNvSpPr>
          <p:nvPr>
            <p:ph idx="1"/>
          </p:nvPr>
        </p:nvSpPr>
        <p:spPr/>
        <p:txBody>
          <a:bodyPr/>
          <a:lstStyle/>
          <a:p>
            <a:r>
              <a:rPr lang="tr-TR" dirty="0"/>
              <a:t> </a:t>
            </a:r>
            <a:r>
              <a:rPr lang="tr-TR" dirty="0">
                <a:solidFill>
                  <a:srgbClr val="FF0000"/>
                </a:solidFill>
              </a:rPr>
              <a:t>1- Toprağı kirletir:</a:t>
            </a:r>
            <a:r>
              <a:rPr lang="tr-TR" dirty="0"/>
              <a:t> Pil atıkları toprağa karıştıkları takdirde onlarca yıl boyunca kaybolmaz. Toprağın yavaş yavaş zehirlenmesine neden olur. Bu da bitki ve çiçeklerin yetiştirilmesine engel olur. Tarladaki topraklara karıştığı takdirde ürünlerin verimini düşürür.</a:t>
            </a:r>
          </a:p>
        </p:txBody>
      </p:sp>
    </p:spTree>
    <p:extLst>
      <p:ext uri="{BB962C8B-B14F-4D97-AF65-F5344CB8AC3E}">
        <p14:creationId xmlns:p14="http://schemas.microsoft.com/office/powerpoint/2010/main" val="131465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ATIK PİLLERİN ÇEVREYE VERDİĞİ ZARARLARI</a:t>
            </a:r>
            <a:endParaRPr lang="tr-TR" dirty="0"/>
          </a:p>
        </p:txBody>
      </p:sp>
      <p:sp>
        <p:nvSpPr>
          <p:cNvPr id="3" name="İçerik Yer Tutucusu 2"/>
          <p:cNvSpPr>
            <a:spLocks noGrp="1"/>
          </p:cNvSpPr>
          <p:nvPr>
            <p:ph idx="1"/>
          </p:nvPr>
        </p:nvSpPr>
        <p:spPr/>
        <p:txBody>
          <a:bodyPr>
            <a:normAutofit fontScale="85000" lnSpcReduction="20000"/>
          </a:bodyPr>
          <a:lstStyle/>
          <a:p>
            <a:r>
              <a:rPr lang="tr-TR" dirty="0">
                <a:solidFill>
                  <a:srgbClr val="FF0000"/>
                </a:solidFill>
              </a:rPr>
              <a:t>2- Bazı böcek türlerini yok eder:</a:t>
            </a:r>
            <a:r>
              <a:rPr lang="tr-TR" dirty="0"/>
              <a:t> Pil atıkları bazı böcek türlerinin neslinin tükenmesine yol açmıştır. Hala bazı böcekler bu tür atıklar yüzünden tehlike altındadır. Pillerin içindeki zehirli maddeler ekolojik dengenin bozulmasına yol açar. Bazı hayvanlar aç kaldıklarında pilleri yiyecek zannederek yiyebilir. Bu da onların zehirlenmesine neden olabilir.</a:t>
            </a:r>
          </a:p>
          <a:p>
            <a:r>
              <a:rPr lang="tr-TR" dirty="0">
                <a:solidFill>
                  <a:srgbClr val="FF0000"/>
                </a:solidFill>
              </a:rPr>
              <a:t> 3- Suları kirletir:</a:t>
            </a:r>
            <a:r>
              <a:rPr lang="tr-TR" dirty="0"/>
              <a:t> Önce yer altı ve sonra yer üstündeki suların kirlenmesine yol açar. Özellikle kurşun ve mangan gibi maddeler suların çok hızlı bir şekilde kirlenmesine neden olur. Bu maddeler içme suyuna karıştığı takdirde insan sağlığını da tehdit eder. </a:t>
            </a:r>
          </a:p>
        </p:txBody>
      </p:sp>
    </p:spTree>
    <p:extLst>
      <p:ext uri="{BB962C8B-B14F-4D97-AF65-F5344CB8AC3E}">
        <p14:creationId xmlns:p14="http://schemas.microsoft.com/office/powerpoint/2010/main" val="280514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ATIK PİLLERİN ÇEVREYE VERDİĞİ ZARARLARI</a:t>
            </a:r>
            <a:endParaRPr lang="tr-TR" dirty="0"/>
          </a:p>
        </p:txBody>
      </p:sp>
      <p:sp>
        <p:nvSpPr>
          <p:cNvPr id="3" name="İçerik Yer Tutucusu 2"/>
          <p:cNvSpPr>
            <a:spLocks noGrp="1"/>
          </p:cNvSpPr>
          <p:nvPr>
            <p:ph idx="1"/>
          </p:nvPr>
        </p:nvSpPr>
        <p:spPr/>
        <p:txBody>
          <a:bodyPr/>
          <a:lstStyle/>
          <a:p>
            <a:r>
              <a:rPr lang="tr-TR" dirty="0">
                <a:solidFill>
                  <a:srgbClr val="FF0000"/>
                </a:solidFill>
              </a:rPr>
              <a:t>4- Görüntü kirliliği:</a:t>
            </a:r>
            <a:r>
              <a:rPr lang="tr-TR" dirty="0"/>
              <a:t> Pil atıkları diğer çöpler ve atıklar gibi görüntü kirliliğine de yol açar. Binlerce yıl boyunca doğada yok olmadan kalması en büyük tehlikelerden birini oluşturur.</a:t>
            </a:r>
          </a:p>
        </p:txBody>
      </p:sp>
    </p:spTree>
    <p:extLst>
      <p:ext uri="{BB962C8B-B14F-4D97-AF65-F5344CB8AC3E}">
        <p14:creationId xmlns:p14="http://schemas.microsoft.com/office/powerpoint/2010/main" val="4292959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530</Words>
  <Application>Microsoft Office PowerPoint</Application>
  <PresentationFormat>Ekran Gösterisi (4:3)</PresentationFormat>
  <Paragraphs>32</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Ofis Teması</vt:lpstr>
      <vt:lpstr>     ‘’ATIK PİLLER ÇÖP DEĞİLDİR’’ kampanyası kapsamında işlevi bitmiş pilleri okula getiriyoruz. (21ŞUBAT-16 MAYIS) </vt:lpstr>
      <vt:lpstr>NEDEN ATIK PİLLERİ GERİ DÖNÜŞÜME KAZANDIRMALIYIZ?</vt:lpstr>
      <vt:lpstr>NEDEN ATIK PİLLERİ GERİ DÖNÜŞÜME KAZANDIRMALIYIZ?</vt:lpstr>
      <vt:lpstr>PİLLERİ ÇÖPE ATTIĞIMIZDA PEKİ NE OLUR?</vt:lpstr>
      <vt:lpstr>PİLLERİ ÇÖPE ATTIĞIMIZDA PEKİ NE OLUR?</vt:lpstr>
      <vt:lpstr>PİLLERİ ÇÖPE ATTIĞIMIZDA PEKİ NE OLUR?</vt:lpstr>
      <vt:lpstr>ATIK PİLLERİN ÇEVREYE VERDİĞİ ZARARLARI</vt:lpstr>
      <vt:lpstr>ATIK PİLLERİN ÇEVREYE VERDİĞİ ZARARLARI</vt:lpstr>
      <vt:lpstr>ATIK PİLLERİN ÇEVREYE VERDİĞİ ZARARLARI</vt:lpstr>
      <vt:lpstr>ATIK PİLLERİN İNSAN SAĞLIĞINA VERDİĞİ ZARARLAR</vt:lpstr>
      <vt:lpstr>ATIK PİLLERİN İNSAN SAĞLIĞINA VERDİĞİ ZARARLAR</vt:lpstr>
      <vt:lpstr>ATIK PİLLERİN İNSAN SAĞLIĞINA VERDİĞİ ZARARLAR</vt:lpstr>
      <vt:lpstr>PowerPoint Sunusu</vt:lpstr>
      <vt:lpstr>PowerPoint Sunusu</vt:lpstr>
      <vt:lpstr>GERİ DÖNÜŞÜM DÜNYAMIZI KORUR</vt:lpstr>
      <vt:lpstr>PowerPoint Sunusu</vt:lpstr>
      <vt:lpstr>PowerPoint Sunusu</vt:lpstr>
    </vt:vector>
  </TitlesOfParts>
  <Company>DESKTOP-3LVU1JU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öğretmenler</dc:creator>
  <cp:lastModifiedBy>öğretmenler</cp:lastModifiedBy>
  <cp:revision>6</cp:revision>
  <dcterms:created xsi:type="dcterms:W3CDTF">2022-02-14T06:41:54Z</dcterms:created>
  <dcterms:modified xsi:type="dcterms:W3CDTF">2022-02-19T06:38:38Z</dcterms:modified>
</cp:coreProperties>
</file>